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6" r:id="rId7"/>
    <p:sldId id="263" r:id="rId8"/>
    <p:sldId id="260" r:id="rId9"/>
    <p:sldId id="270" r:id="rId10"/>
    <p:sldId id="261" r:id="rId11"/>
    <p:sldId id="269" r:id="rId12"/>
    <p:sldId id="267" r:id="rId13"/>
    <p:sldId id="264" r:id="rId14"/>
    <p:sldId id="262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700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3406" y="1700878"/>
            <a:ext cx="7551174" cy="1470025"/>
          </a:xfrm>
        </p:spPr>
        <p:txBody>
          <a:bodyPr>
            <a:normAutofit/>
          </a:bodyPr>
          <a:lstStyle/>
          <a:p>
            <a:pPr algn="l"/>
            <a:r>
              <a:rPr sz="4000" b="1" dirty="0" err="1"/>
              <a:t>Benteng</a:t>
            </a:r>
            <a:r>
              <a:rPr sz="4000" b="1" dirty="0"/>
              <a:t> </a:t>
            </a:r>
            <a:r>
              <a:rPr sz="4000" b="1" dirty="0" err="1" smtClean="0"/>
              <a:t>Makasar</a:t>
            </a:r>
            <a:r>
              <a:rPr sz="4000" b="1" dirty="0"/>
              <a:t>: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sz="4000" dirty="0" err="1" smtClean="0"/>
              <a:t>Pusat</a:t>
            </a:r>
            <a:r>
              <a:rPr sz="4000" dirty="0" smtClean="0"/>
              <a:t> </a:t>
            </a:r>
            <a:r>
              <a:rPr sz="4000" dirty="0" err="1"/>
              <a:t>Pertahanan</a:t>
            </a:r>
            <a:r>
              <a:rPr sz="4000" dirty="0"/>
              <a:t> VOC di </a:t>
            </a:r>
            <a:r>
              <a:rPr sz="4000" dirty="0" err="1" smtClean="0"/>
              <a:t>Tangeran</a:t>
            </a:r>
            <a:r>
              <a:rPr lang="en-US" sz="4000" dirty="0" err="1" smtClean="0"/>
              <a:t>g</a:t>
            </a:r>
            <a:endParaRPr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406" y="4004187"/>
            <a:ext cx="8534400" cy="1752600"/>
          </a:xfrm>
        </p:spPr>
        <p:txBody>
          <a:bodyPr>
            <a:noAutofit/>
          </a:bodyPr>
          <a:lstStyle/>
          <a:p>
            <a:pPr algn="l">
              <a:spcBef>
                <a:spcPts val="100"/>
              </a:spcBef>
            </a:pPr>
            <a:r>
              <a:rPr lang="en-US" sz="2000" spc="-20" dirty="0" err="1" smtClean="0">
                <a:solidFill>
                  <a:schemeClr val="tx1"/>
                </a:solidFill>
                <a:cs typeface="Calibri"/>
              </a:rPr>
              <a:t>Oleh</a:t>
            </a:r>
            <a:r>
              <a:rPr lang="en-US" sz="2000" spc="-20" dirty="0" smtClean="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 b="1" spc="-20" dirty="0" smtClean="0">
                <a:solidFill>
                  <a:schemeClr val="tx1"/>
                </a:solidFill>
                <a:cs typeface="Calibri"/>
              </a:rPr>
              <a:t>Prof</a:t>
            </a:r>
            <a:r>
              <a:rPr lang="en-US" sz="2000" b="1" spc="-20" dirty="0">
                <a:solidFill>
                  <a:schemeClr val="tx1"/>
                </a:solidFill>
                <a:cs typeface="Calibri"/>
              </a:rPr>
              <a:t>.</a:t>
            </a:r>
            <a:r>
              <a:rPr lang="en-US" sz="2000" b="1" spc="-50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 b="1" dirty="0">
                <a:solidFill>
                  <a:schemeClr val="tx1"/>
                </a:solidFill>
                <a:cs typeface="Calibri"/>
              </a:rPr>
              <a:t>Mufti</a:t>
            </a:r>
            <a:r>
              <a:rPr lang="en-US" sz="2000" b="1" spc="-45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 b="1" dirty="0">
                <a:solidFill>
                  <a:schemeClr val="tx1"/>
                </a:solidFill>
                <a:cs typeface="Calibri"/>
              </a:rPr>
              <a:t>Ali</a:t>
            </a:r>
            <a:r>
              <a:rPr lang="en-US" sz="2000" b="1" spc="-45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 b="1" spc="-20" dirty="0" err="1">
                <a:solidFill>
                  <a:schemeClr val="tx1"/>
                </a:solidFill>
                <a:cs typeface="Calibri"/>
              </a:rPr>
              <a:t>Ph.D</a:t>
            </a:r>
            <a:endParaRPr lang="en-US" sz="2000" dirty="0">
              <a:solidFill>
                <a:schemeClr val="tx1"/>
              </a:solidFill>
              <a:cs typeface="Calibri"/>
            </a:endParaRPr>
          </a:p>
          <a:p>
            <a:pPr algn="l">
              <a:spcBef>
                <a:spcPts val="5"/>
              </a:spcBef>
            </a:pPr>
            <a:r>
              <a:rPr lang="en-US" sz="2000" dirty="0">
                <a:solidFill>
                  <a:schemeClr val="tx1"/>
                </a:solidFill>
                <a:cs typeface="Calibri"/>
              </a:rPr>
              <a:t>UIN</a:t>
            </a:r>
            <a:r>
              <a:rPr lang="en-US" sz="2000" spc="-35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 dirty="0">
                <a:solidFill>
                  <a:schemeClr val="tx1"/>
                </a:solidFill>
                <a:cs typeface="Calibri"/>
              </a:rPr>
              <a:t>Sultan</a:t>
            </a:r>
            <a:r>
              <a:rPr lang="en-US" sz="2000" spc="-40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Calibri"/>
              </a:rPr>
              <a:t>Maulana</a:t>
            </a:r>
            <a:r>
              <a:rPr lang="en-US" sz="2000" spc="-50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Calibri"/>
              </a:rPr>
              <a:t>Hasanuddin</a:t>
            </a:r>
            <a:r>
              <a:rPr lang="en-US" sz="2000" spc="-60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 spc="-10" dirty="0" err="1">
                <a:solidFill>
                  <a:schemeClr val="tx1"/>
                </a:solidFill>
                <a:cs typeface="Calibri"/>
              </a:rPr>
              <a:t>Banten</a:t>
            </a:r>
            <a:endParaRPr lang="en-US" sz="2000" dirty="0">
              <a:solidFill>
                <a:schemeClr val="tx1"/>
              </a:solidFill>
              <a:cs typeface="Calibri"/>
            </a:endParaRPr>
          </a:p>
          <a:p>
            <a:pPr algn="l"/>
            <a:endParaRPr lang="en-US" sz="2000" dirty="0" smtClean="0">
              <a:solidFill>
                <a:schemeClr val="tx1"/>
              </a:solidFill>
            </a:endParaRPr>
          </a:p>
          <a:p>
            <a:pPr algn="l"/>
            <a:endParaRPr lang="en-US" sz="20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err="1" smtClean="0">
                <a:solidFill>
                  <a:schemeClr val="tx1"/>
                </a:solidFill>
              </a:rPr>
              <a:t>Disampaikan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dalam</a:t>
            </a:r>
            <a:r>
              <a:rPr lang="en-US" sz="2000" dirty="0" smtClean="0">
                <a:solidFill>
                  <a:schemeClr val="tx1"/>
                </a:solidFill>
              </a:rPr>
              <a:t> agenda </a:t>
            </a:r>
            <a:r>
              <a:rPr sz="2000" b="1" dirty="0" smtClean="0">
                <a:solidFill>
                  <a:schemeClr val="tx1"/>
                </a:solidFill>
              </a:rPr>
              <a:t>Focus </a:t>
            </a:r>
            <a:r>
              <a:rPr sz="2000" b="1" dirty="0">
                <a:solidFill>
                  <a:schemeClr val="tx1"/>
                </a:solidFill>
              </a:rPr>
              <a:t>Group </a:t>
            </a:r>
            <a:r>
              <a:rPr sz="2000" b="1" dirty="0" smtClean="0">
                <a:solidFill>
                  <a:schemeClr val="tx1"/>
                </a:solidFill>
              </a:rPr>
              <a:t>Discussio</a:t>
            </a:r>
            <a:r>
              <a:rPr lang="en-US" sz="2000" b="1" dirty="0" smtClean="0">
                <a:solidFill>
                  <a:schemeClr val="tx1"/>
                </a:solidFill>
              </a:rPr>
              <a:t>n (FGD)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Kota </a:t>
            </a:r>
            <a:r>
              <a:rPr lang="en-US" sz="2000" dirty="0" err="1" smtClean="0">
                <a:solidFill>
                  <a:schemeClr val="tx1"/>
                </a:solidFill>
              </a:rPr>
              <a:t>Tangerang</a:t>
            </a:r>
            <a:r>
              <a:rPr lang="en-US" sz="2000" dirty="0" smtClean="0">
                <a:solidFill>
                  <a:schemeClr val="tx1"/>
                </a:solidFill>
              </a:rPr>
              <a:t>, 14 November 2025</a:t>
            </a:r>
            <a:endParaRPr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0426" y="274638"/>
            <a:ext cx="6331974" cy="1143000"/>
          </a:xfrm>
        </p:spPr>
        <p:txBody>
          <a:bodyPr/>
          <a:lstStyle/>
          <a:p>
            <a:pPr algn="l"/>
            <a:r>
              <a:rPr b="1" dirty="0" err="1"/>
              <a:t>Latar</a:t>
            </a:r>
            <a:r>
              <a:rPr b="1" dirty="0"/>
              <a:t> </a:t>
            </a:r>
            <a:r>
              <a:rPr b="1" dirty="0" err="1"/>
              <a:t>Belakang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0426" y="1600201"/>
            <a:ext cx="6331973" cy="4525963"/>
          </a:xfrm>
        </p:spPr>
        <p:txBody>
          <a:bodyPr>
            <a:normAutofit/>
          </a:bodyPr>
          <a:lstStyle/>
          <a:p>
            <a:pPr marL="0" indent="0"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Benteng</a:t>
            </a:r>
            <a:r>
              <a:rPr sz="2800" dirty="0"/>
              <a:t> </a:t>
            </a:r>
            <a:r>
              <a:rPr sz="2800" dirty="0" err="1" smtClean="0"/>
              <a:t>Makasar</a:t>
            </a:r>
            <a:r>
              <a:rPr sz="2800" dirty="0" smtClean="0"/>
              <a:t> </a:t>
            </a:r>
            <a:r>
              <a:rPr sz="2800" dirty="0" err="1"/>
              <a:t>dibangun</a:t>
            </a:r>
            <a:r>
              <a:rPr sz="2800" dirty="0"/>
              <a:t> </a:t>
            </a:r>
            <a:r>
              <a:rPr sz="2800" dirty="0" err="1"/>
              <a:t>oleh</a:t>
            </a:r>
            <a:r>
              <a:rPr sz="2800" dirty="0"/>
              <a:t> VOC di </a:t>
            </a:r>
            <a:r>
              <a:rPr sz="2800" dirty="0" err="1"/>
              <a:t>tepi</a:t>
            </a:r>
            <a:r>
              <a:rPr sz="2800" dirty="0"/>
              <a:t> Sungai </a:t>
            </a:r>
            <a:r>
              <a:rPr sz="2800" dirty="0" err="1"/>
              <a:t>Cisadane</a:t>
            </a:r>
            <a:r>
              <a:rPr sz="2800" dirty="0"/>
              <a:t>, </a:t>
            </a:r>
            <a:r>
              <a:rPr sz="2800" dirty="0" err="1"/>
              <a:t>Tangerang</a:t>
            </a:r>
            <a:r>
              <a:rPr sz="2800" dirty="0"/>
              <a:t>.</a:t>
            </a:r>
          </a:p>
          <a:p>
            <a:pPr marL="0" indent="0"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Berfungsi</a:t>
            </a:r>
            <a:r>
              <a:rPr sz="2800" dirty="0"/>
              <a:t> </a:t>
            </a:r>
            <a:r>
              <a:rPr sz="2800" dirty="0" err="1"/>
              <a:t>sebagai</a:t>
            </a:r>
            <a:r>
              <a:rPr sz="2800" dirty="0"/>
              <a:t> </a:t>
            </a:r>
            <a:r>
              <a:rPr sz="2800" dirty="0" err="1"/>
              <a:t>pusat</a:t>
            </a:r>
            <a:r>
              <a:rPr sz="2800" dirty="0"/>
              <a:t> </a:t>
            </a:r>
            <a:r>
              <a:rPr sz="2800" dirty="0" err="1"/>
              <a:t>pertahanan</a:t>
            </a:r>
            <a:r>
              <a:rPr sz="2800" dirty="0"/>
              <a:t>, </a:t>
            </a:r>
            <a:r>
              <a:rPr sz="2800" dirty="0" err="1"/>
              <a:t>logistik</a:t>
            </a:r>
            <a:r>
              <a:rPr sz="2800" dirty="0"/>
              <a:t>, </a:t>
            </a:r>
            <a:r>
              <a:rPr sz="2800" dirty="0" err="1"/>
              <a:t>dan</a:t>
            </a:r>
            <a:r>
              <a:rPr sz="2800" dirty="0"/>
              <a:t> </a:t>
            </a:r>
            <a:r>
              <a:rPr sz="2800" dirty="0" err="1"/>
              <a:t>pemerintahan</a:t>
            </a:r>
            <a:r>
              <a:rPr sz="2800" dirty="0"/>
              <a:t> </a:t>
            </a:r>
            <a:r>
              <a:rPr sz="2800" dirty="0" err="1"/>
              <a:t>militer</a:t>
            </a:r>
            <a:r>
              <a:rPr sz="2800" dirty="0"/>
              <a:t> VOC.</a:t>
            </a:r>
          </a:p>
          <a:p>
            <a:pPr marL="0" indent="0"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Dikepalai</a:t>
            </a:r>
            <a:r>
              <a:rPr sz="2800" dirty="0"/>
              <a:t> </a:t>
            </a:r>
            <a:r>
              <a:rPr sz="2800" dirty="0" err="1"/>
              <a:t>oleh</a:t>
            </a:r>
            <a:r>
              <a:rPr sz="2800" dirty="0"/>
              <a:t> Willem </a:t>
            </a:r>
            <a:r>
              <a:rPr sz="2800" dirty="0" err="1"/>
              <a:t>Hartsinck</a:t>
            </a:r>
            <a:r>
              <a:rPr sz="2800" dirty="0"/>
              <a:t>, </a:t>
            </a:r>
            <a:r>
              <a:rPr sz="2800" dirty="0" err="1"/>
              <a:t>tentara</a:t>
            </a:r>
            <a:r>
              <a:rPr sz="2800" dirty="0"/>
              <a:t> </a:t>
            </a:r>
            <a:r>
              <a:rPr sz="2800" dirty="0" err="1"/>
              <a:t>bayaran</a:t>
            </a:r>
            <a:r>
              <a:rPr sz="2800" dirty="0"/>
              <a:t> </a:t>
            </a:r>
            <a:r>
              <a:rPr sz="2800" dirty="0" err="1"/>
              <a:t>asal</a:t>
            </a:r>
            <a:r>
              <a:rPr sz="2800" dirty="0"/>
              <a:t> </a:t>
            </a:r>
            <a:r>
              <a:rPr sz="2800" dirty="0" err="1"/>
              <a:t>Inggris</a:t>
            </a:r>
            <a:r>
              <a:rPr sz="2800" dirty="0"/>
              <a:t>.</a:t>
            </a:r>
          </a:p>
          <a:p>
            <a:pPr marL="0" indent="0"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Markas</a:t>
            </a:r>
            <a:r>
              <a:rPr sz="2800" dirty="0"/>
              <a:t> ±800–900 </a:t>
            </a:r>
            <a:r>
              <a:rPr sz="2800" dirty="0" err="1"/>
              <a:t>pasukan</a:t>
            </a:r>
            <a:r>
              <a:rPr sz="2800" dirty="0"/>
              <a:t> </a:t>
            </a:r>
            <a:r>
              <a:rPr sz="2800" dirty="0" err="1"/>
              <a:t>multietnis</a:t>
            </a:r>
            <a:r>
              <a:rPr sz="2800" dirty="0"/>
              <a:t> (</a:t>
            </a:r>
            <a:r>
              <a:rPr sz="2800" dirty="0" err="1"/>
              <a:t>Eropa</a:t>
            </a:r>
            <a:r>
              <a:rPr sz="2800" dirty="0"/>
              <a:t>, </a:t>
            </a:r>
            <a:r>
              <a:rPr sz="2800" dirty="0" err="1"/>
              <a:t>Jawa</a:t>
            </a:r>
            <a:r>
              <a:rPr sz="2800" dirty="0"/>
              <a:t>, </a:t>
            </a:r>
            <a:r>
              <a:rPr sz="2800" dirty="0" err="1"/>
              <a:t>Bugis</a:t>
            </a:r>
            <a:r>
              <a:rPr sz="2800" dirty="0"/>
              <a:t>, Makassar, </a:t>
            </a:r>
            <a:r>
              <a:rPr sz="2800" dirty="0" err="1"/>
              <a:t>Melayu</a:t>
            </a:r>
            <a:r>
              <a:rPr sz="2800" dirty="0"/>
              <a:t>, </a:t>
            </a:r>
            <a:r>
              <a:rPr sz="2800" dirty="0" err="1"/>
              <a:t>dll</a:t>
            </a:r>
            <a:r>
              <a:rPr sz="2800" dirty="0"/>
              <a:t>).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4584191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Fungsi</a:t>
            </a:r>
            <a:r>
              <a:rPr b="1" dirty="0"/>
              <a:t> </a:t>
            </a:r>
            <a:r>
              <a:rPr b="1" dirty="0" err="1"/>
              <a:t>Militer</a:t>
            </a:r>
            <a:r>
              <a:rPr b="1" dirty="0"/>
              <a:t> </a:t>
            </a:r>
            <a:r>
              <a:rPr b="1" dirty="0" err="1"/>
              <a:t>Benteng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0" y="1600201"/>
            <a:ext cx="98044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Pusat</a:t>
            </a:r>
            <a:r>
              <a:rPr sz="2800" dirty="0"/>
              <a:t> </a:t>
            </a:r>
            <a:r>
              <a:rPr sz="2800" dirty="0" err="1"/>
              <a:t>komando</a:t>
            </a:r>
            <a:r>
              <a:rPr sz="2800" dirty="0"/>
              <a:t> </a:t>
            </a:r>
            <a:r>
              <a:rPr sz="2800" dirty="0" err="1"/>
              <a:t>operasi</a:t>
            </a:r>
            <a:r>
              <a:rPr sz="2800" dirty="0"/>
              <a:t> VOC di </a:t>
            </a:r>
            <a:r>
              <a:rPr sz="2800" dirty="0" err="1"/>
              <a:t>Tangerang</a:t>
            </a:r>
            <a:r>
              <a:rPr sz="2800" dirty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Mengendalikan</a:t>
            </a:r>
            <a:r>
              <a:rPr sz="2800" dirty="0"/>
              <a:t> </a:t>
            </a:r>
            <a:r>
              <a:rPr sz="2800" dirty="0" err="1"/>
              <a:t>patroli</a:t>
            </a:r>
            <a:r>
              <a:rPr sz="2800" dirty="0"/>
              <a:t> </a:t>
            </a:r>
            <a:r>
              <a:rPr sz="2800" dirty="0" err="1"/>
              <a:t>militer</a:t>
            </a:r>
            <a:r>
              <a:rPr sz="2800" dirty="0"/>
              <a:t> di </a:t>
            </a:r>
            <a:r>
              <a:rPr sz="2800" dirty="0" err="1"/>
              <a:t>barat</a:t>
            </a:r>
            <a:r>
              <a:rPr sz="2800" dirty="0"/>
              <a:t> &amp; </a:t>
            </a:r>
            <a:r>
              <a:rPr sz="2800" dirty="0" err="1"/>
              <a:t>timur</a:t>
            </a:r>
            <a:r>
              <a:rPr sz="2800" dirty="0"/>
              <a:t> </a:t>
            </a:r>
            <a:r>
              <a:rPr sz="2800" dirty="0" err="1"/>
              <a:t>Cisadane</a:t>
            </a:r>
            <a:r>
              <a:rPr sz="2800" dirty="0"/>
              <a:t> (9 </a:t>
            </a:r>
            <a:r>
              <a:rPr sz="2800" dirty="0" err="1"/>
              <a:t>kompi</a:t>
            </a:r>
            <a:r>
              <a:rPr sz="2800" dirty="0"/>
              <a:t>, 480 </a:t>
            </a:r>
            <a:r>
              <a:rPr sz="2800" dirty="0" err="1"/>
              <a:t>pasukan</a:t>
            </a:r>
            <a:r>
              <a:rPr sz="2800" dirty="0"/>
              <a:t>).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Gudang</a:t>
            </a:r>
            <a:r>
              <a:rPr sz="2800" dirty="0"/>
              <a:t> </a:t>
            </a:r>
            <a:r>
              <a:rPr sz="2800" dirty="0" err="1"/>
              <a:t>senjata</a:t>
            </a:r>
            <a:r>
              <a:rPr sz="2800" dirty="0"/>
              <a:t> </a:t>
            </a:r>
            <a:r>
              <a:rPr sz="2800" dirty="0" err="1"/>
              <a:t>dan</a:t>
            </a:r>
            <a:r>
              <a:rPr sz="2800" dirty="0"/>
              <a:t> </a:t>
            </a:r>
            <a:r>
              <a:rPr sz="2800" dirty="0" err="1"/>
              <a:t>logistik</a:t>
            </a:r>
            <a:r>
              <a:rPr sz="2800" dirty="0"/>
              <a:t> (</a:t>
            </a:r>
            <a:r>
              <a:rPr sz="2800" dirty="0" err="1"/>
              <a:t>beras</a:t>
            </a:r>
            <a:r>
              <a:rPr sz="2800" dirty="0"/>
              <a:t>, </a:t>
            </a:r>
            <a:r>
              <a:rPr sz="2800" dirty="0" err="1"/>
              <a:t>mesiu</a:t>
            </a:r>
            <a:r>
              <a:rPr sz="2800" dirty="0"/>
              <a:t>, arak, </a:t>
            </a:r>
            <a:r>
              <a:rPr sz="2800" dirty="0" err="1"/>
              <a:t>bir</a:t>
            </a:r>
            <a:r>
              <a:rPr sz="2800" dirty="0"/>
              <a:t>, </a:t>
            </a:r>
            <a:r>
              <a:rPr sz="2800" dirty="0" err="1"/>
              <a:t>daging</a:t>
            </a:r>
            <a:r>
              <a:rPr sz="2800" dirty="0"/>
              <a:t>, </a:t>
            </a:r>
            <a:r>
              <a:rPr sz="2800" dirty="0" err="1"/>
              <a:t>dll</a:t>
            </a:r>
            <a:r>
              <a:rPr sz="2800" dirty="0"/>
              <a:t>).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Terhubung</a:t>
            </a:r>
            <a:r>
              <a:rPr sz="2800" dirty="0"/>
              <a:t> </a:t>
            </a:r>
            <a:r>
              <a:rPr sz="2800" dirty="0" err="1"/>
              <a:t>ke</a:t>
            </a:r>
            <a:r>
              <a:rPr sz="2800" dirty="0"/>
              <a:t> Batavia </a:t>
            </a:r>
            <a:r>
              <a:rPr sz="2800" dirty="0" err="1"/>
              <a:t>melalui</a:t>
            </a:r>
            <a:r>
              <a:rPr sz="2800" dirty="0"/>
              <a:t> </a:t>
            </a:r>
            <a:r>
              <a:rPr sz="2800" dirty="0" err="1"/>
              <a:t>jalur</a:t>
            </a:r>
            <a:r>
              <a:rPr sz="2800" dirty="0"/>
              <a:t> </a:t>
            </a:r>
            <a:r>
              <a:rPr sz="2800" dirty="0" err="1"/>
              <a:t>darat</a:t>
            </a:r>
            <a:r>
              <a:rPr sz="2800" dirty="0"/>
              <a:t> &amp; </a:t>
            </a:r>
            <a:r>
              <a:rPr sz="2800" dirty="0" err="1"/>
              <a:t>sungai</a:t>
            </a:r>
            <a:r>
              <a:rPr sz="2800" dirty="0"/>
              <a:t> </a:t>
            </a:r>
            <a:r>
              <a:rPr sz="2800" dirty="0" err="1"/>
              <a:t>untuk</a:t>
            </a:r>
            <a:r>
              <a:rPr sz="2800" dirty="0"/>
              <a:t> </a:t>
            </a:r>
            <a:r>
              <a:rPr sz="2800" dirty="0" err="1"/>
              <a:t>mobilisasi</a:t>
            </a:r>
            <a:r>
              <a:rPr sz="2800" dirty="0"/>
              <a:t> </a:t>
            </a:r>
            <a:r>
              <a:rPr sz="2800" dirty="0" err="1"/>
              <a:t>cepat</a:t>
            </a:r>
            <a:r>
              <a:rPr sz="28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Aktivitas</a:t>
            </a:r>
            <a:r>
              <a:rPr b="1" dirty="0"/>
              <a:t> </a:t>
            </a:r>
            <a:r>
              <a:rPr b="1" dirty="0" err="1"/>
              <a:t>Militer</a:t>
            </a:r>
            <a:r>
              <a:rPr b="1" dirty="0"/>
              <a:t> </a:t>
            </a:r>
            <a:r>
              <a:rPr b="1" dirty="0" err="1"/>
              <a:t>dan</a:t>
            </a:r>
            <a:r>
              <a:rPr b="1" dirty="0"/>
              <a:t> </a:t>
            </a:r>
            <a:r>
              <a:rPr b="1" dirty="0" err="1"/>
              <a:t>Konflik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3864" y="1600201"/>
            <a:ext cx="9938535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Benteng</a:t>
            </a:r>
            <a:r>
              <a:rPr sz="2800" dirty="0"/>
              <a:t> Makassar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sasaran</a:t>
            </a:r>
            <a:r>
              <a:rPr sz="2800" dirty="0"/>
              <a:t> </a:t>
            </a:r>
            <a:r>
              <a:rPr sz="2800" dirty="0" err="1"/>
              <a:t>utama</a:t>
            </a:r>
            <a:r>
              <a:rPr sz="2800" dirty="0"/>
              <a:t> </a:t>
            </a:r>
            <a:r>
              <a:rPr sz="2800" dirty="0" err="1"/>
              <a:t>perlawanan</a:t>
            </a:r>
            <a:r>
              <a:rPr sz="2800" dirty="0"/>
              <a:t> </a:t>
            </a:r>
            <a:r>
              <a:rPr sz="2800" dirty="0" err="1"/>
              <a:t>Banten</a:t>
            </a:r>
            <a:r>
              <a:rPr sz="2800" dirty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Terjadi</a:t>
            </a:r>
            <a:r>
              <a:rPr sz="2800" dirty="0"/>
              <a:t> </a:t>
            </a:r>
            <a:r>
              <a:rPr sz="2800" dirty="0" err="1"/>
              <a:t>serangan</a:t>
            </a:r>
            <a:r>
              <a:rPr sz="2800" dirty="0"/>
              <a:t> </a:t>
            </a:r>
            <a:r>
              <a:rPr sz="2800" dirty="0" err="1"/>
              <a:t>terhadap</a:t>
            </a:r>
            <a:r>
              <a:rPr sz="2800" dirty="0"/>
              <a:t> </a:t>
            </a:r>
            <a:r>
              <a:rPr sz="2800" dirty="0" err="1"/>
              <a:t>mata-mata</a:t>
            </a:r>
            <a:r>
              <a:rPr sz="2800" dirty="0"/>
              <a:t> </a:t>
            </a:r>
            <a:r>
              <a:rPr sz="2800" dirty="0" err="1"/>
              <a:t>dan</a:t>
            </a:r>
            <a:r>
              <a:rPr sz="2800" dirty="0"/>
              <a:t> </a:t>
            </a:r>
            <a:r>
              <a:rPr sz="2800" dirty="0" err="1"/>
              <a:t>pos</a:t>
            </a:r>
            <a:r>
              <a:rPr sz="2800" dirty="0"/>
              <a:t> VOC </a:t>
            </a:r>
            <a:r>
              <a:rPr sz="2800" dirty="0" err="1"/>
              <a:t>oleh</a:t>
            </a:r>
            <a:r>
              <a:rPr sz="2800" dirty="0"/>
              <a:t> </a:t>
            </a:r>
            <a:r>
              <a:rPr sz="2800" dirty="0" err="1"/>
              <a:t>pasukan</a:t>
            </a:r>
            <a:r>
              <a:rPr sz="2800" dirty="0"/>
              <a:t> Sultan </a:t>
            </a:r>
            <a:r>
              <a:rPr sz="2800" dirty="0" err="1"/>
              <a:t>Ageng</a:t>
            </a:r>
            <a:r>
              <a:rPr sz="2800" dirty="0"/>
              <a:t> </a:t>
            </a:r>
            <a:r>
              <a:rPr sz="2800" dirty="0" err="1"/>
              <a:t>Tirtayasa</a:t>
            </a:r>
            <a:r>
              <a:rPr sz="2800" dirty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VOC </a:t>
            </a:r>
            <a:r>
              <a:rPr sz="2800" dirty="0" err="1"/>
              <a:t>melakukan</a:t>
            </a:r>
            <a:r>
              <a:rPr sz="2800" dirty="0"/>
              <a:t> </a:t>
            </a:r>
            <a:r>
              <a:rPr sz="2800" dirty="0" err="1"/>
              <a:t>patroli</a:t>
            </a:r>
            <a:r>
              <a:rPr sz="2800" dirty="0"/>
              <a:t> </a:t>
            </a:r>
            <a:r>
              <a:rPr sz="2800" dirty="0" err="1"/>
              <a:t>besar</a:t>
            </a:r>
            <a:r>
              <a:rPr sz="2800" dirty="0"/>
              <a:t> di </a:t>
            </a:r>
            <a:r>
              <a:rPr sz="2800" dirty="0" err="1"/>
              <a:t>sepanjang</a:t>
            </a:r>
            <a:r>
              <a:rPr sz="2800" dirty="0"/>
              <a:t> </a:t>
            </a:r>
            <a:r>
              <a:rPr sz="2800" dirty="0" err="1"/>
              <a:t>Cisadane</a:t>
            </a:r>
            <a:r>
              <a:rPr sz="2800" dirty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Sungai </a:t>
            </a:r>
            <a:r>
              <a:rPr sz="2800" dirty="0" err="1"/>
              <a:t>Cisadane</a:t>
            </a:r>
            <a:r>
              <a:rPr sz="2800" dirty="0"/>
              <a:t>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garis</a:t>
            </a:r>
            <a:r>
              <a:rPr sz="2800" dirty="0"/>
              <a:t> </a:t>
            </a:r>
            <a:r>
              <a:rPr sz="2800" dirty="0" err="1"/>
              <a:t>pertahanan</a:t>
            </a:r>
            <a:r>
              <a:rPr sz="2800" dirty="0"/>
              <a:t> </a:t>
            </a:r>
            <a:r>
              <a:rPr sz="2800" dirty="0" err="1"/>
              <a:t>strategis</a:t>
            </a:r>
            <a:r>
              <a:rPr sz="2800" dirty="0"/>
              <a:t> VOC.</a:t>
            </a:r>
          </a:p>
        </p:txBody>
      </p:sp>
      <p:sp>
        <p:nvSpPr>
          <p:cNvPr id="4" name="Rectangle 3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3864" y="1600201"/>
            <a:ext cx="993853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Komandan</a:t>
            </a:r>
            <a:r>
              <a:rPr lang="en-US" sz="2800" dirty="0"/>
              <a:t> </a:t>
            </a:r>
            <a:r>
              <a:rPr lang="en-US" sz="2800" dirty="0" err="1"/>
              <a:t>pasukan</a:t>
            </a:r>
            <a:r>
              <a:rPr lang="en-US" sz="2800" dirty="0"/>
              <a:t> </a:t>
            </a:r>
            <a:r>
              <a:rPr lang="en-US" sz="2800" dirty="0" err="1"/>
              <a:t>Kompeni</a:t>
            </a:r>
            <a:r>
              <a:rPr lang="en-US" sz="2800" dirty="0"/>
              <a:t> </a:t>
            </a:r>
            <a:r>
              <a:rPr lang="en-US" sz="2800" dirty="0" err="1"/>
              <a:t>wilayah</a:t>
            </a:r>
            <a:r>
              <a:rPr lang="en-US" sz="2800" dirty="0"/>
              <a:t> </a:t>
            </a:r>
            <a:r>
              <a:rPr lang="en-US" sz="2800" dirty="0" err="1"/>
              <a:t>Tangerang</a:t>
            </a:r>
            <a:r>
              <a:rPr lang="en-US" sz="2800" dirty="0"/>
              <a:t>, </a:t>
            </a:r>
            <a:r>
              <a:rPr lang="en-US" sz="2800" dirty="0" err="1"/>
              <a:t>Kapten</a:t>
            </a:r>
            <a:r>
              <a:rPr lang="en-US" sz="2800" dirty="0"/>
              <a:t> W. </a:t>
            </a:r>
            <a:r>
              <a:rPr lang="en-US" sz="2800" dirty="0" err="1"/>
              <a:t>Hartsinck</a:t>
            </a:r>
            <a:r>
              <a:rPr lang="en-US" sz="2800" dirty="0"/>
              <a:t> yang </a:t>
            </a:r>
            <a:r>
              <a:rPr lang="en-US" sz="2800" dirty="0" err="1"/>
              <a:t>berkebangsaan</a:t>
            </a:r>
            <a:r>
              <a:rPr lang="en-US" sz="2800" dirty="0"/>
              <a:t> </a:t>
            </a:r>
            <a:r>
              <a:rPr lang="en-US" sz="2800" dirty="0" err="1"/>
              <a:t>Inggris</a:t>
            </a:r>
            <a:r>
              <a:rPr lang="en-US" sz="2800" dirty="0"/>
              <a:t>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memerintahkan</a:t>
            </a:r>
            <a:r>
              <a:rPr lang="en-US" sz="2800" dirty="0"/>
              <a:t> </a:t>
            </a:r>
            <a:r>
              <a:rPr lang="en-US" sz="2800" dirty="0" err="1"/>
              <a:t>patroli</a:t>
            </a:r>
            <a:r>
              <a:rPr lang="en-US" sz="2800" dirty="0"/>
              <a:t> </a:t>
            </a:r>
            <a:r>
              <a:rPr lang="en-US" sz="2800" dirty="0" err="1"/>
              <a:t>militer</a:t>
            </a:r>
            <a:r>
              <a:rPr lang="en-US" sz="2800" dirty="0"/>
              <a:t> 480 </a:t>
            </a:r>
            <a:r>
              <a:rPr lang="en-US" sz="2800" dirty="0" err="1"/>
              <a:t>pasukan</a:t>
            </a:r>
            <a:r>
              <a:rPr lang="en-US" sz="2800" dirty="0"/>
              <a:t> di </a:t>
            </a:r>
            <a:r>
              <a:rPr lang="en-US" sz="2800" dirty="0" err="1"/>
              <a:t>sebelah</a:t>
            </a:r>
            <a:r>
              <a:rPr lang="en-US" sz="2800" dirty="0"/>
              <a:t> </a:t>
            </a:r>
            <a:r>
              <a:rPr lang="en-US" sz="2800" dirty="0" err="1"/>
              <a:t>barat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timur</a:t>
            </a:r>
            <a:r>
              <a:rPr lang="en-US" sz="2800" dirty="0"/>
              <a:t> </a:t>
            </a:r>
            <a:r>
              <a:rPr lang="en-US" sz="2800" dirty="0" err="1"/>
              <a:t>sungai</a:t>
            </a:r>
            <a:r>
              <a:rPr lang="en-US" sz="2800" dirty="0"/>
              <a:t> </a:t>
            </a:r>
            <a:r>
              <a:rPr lang="en-US" sz="2800" dirty="0" err="1"/>
              <a:t>Cisadane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membagi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sembilan</a:t>
            </a:r>
            <a:r>
              <a:rPr lang="en-US" sz="2800" dirty="0"/>
              <a:t> </a:t>
            </a:r>
            <a:r>
              <a:rPr lang="en-US" sz="2800" dirty="0" err="1"/>
              <a:t>kompi</a:t>
            </a:r>
            <a:r>
              <a:rPr lang="en-US" sz="2800" dirty="0"/>
              <a:t> yang </a:t>
            </a:r>
            <a:r>
              <a:rPr lang="en-US" sz="2800" dirty="0" err="1"/>
              <a:t>masing-masing</a:t>
            </a:r>
            <a:r>
              <a:rPr lang="en-US" sz="2800" dirty="0"/>
              <a:t> </a:t>
            </a:r>
            <a:r>
              <a:rPr lang="en-US" sz="2800" dirty="0" err="1"/>
              <a:t>dipimpin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komandannya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Di </a:t>
            </a:r>
            <a:r>
              <a:rPr lang="en-US" sz="2800" dirty="0" err="1"/>
              <a:t>sebelah</a:t>
            </a:r>
            <a:r>
              <a:rPr lang="en-US" sz="2800" dirty="0"/>
              <a:t> </a:t>
            </a:r>
            <a:r>
              <a:rPr lang="en-US" sz="2800" dirty="0" err="1"/>
              <a:t>barat</a:t>
            </a:r>
            <a:r>
              <a:rPr lang="en-US" sz="2800" dirty="0"/>
              <a:t> </a:t>
            </a:r>
            <a:r>
              <a:rPr lang="en-US" sz="2800" dirty="0" err="1"/>
              <a:t>Cisadane</a:t>
            </a:r>
            <a:r>
              <a:rPr lang="en-US" sz="2800" dirty="0"/>
              <a:t> </a:t>
            </a:r>
            <a:r>
              <a:rPr lang="en-US" sz="2800" dirty="0" err="1"/>
              <a:t>enam</a:t>
            </a:r>
            <a:r>
              <a:rPr lang="en-US" sz="2800" dirty="0"/>
              <a:t> </a:t>
            </a:r>
            <a:r>
              <a:rPr lang="en-US" sz="2800" dirty="0" err="1"/>
              <a:t>kompi</a:t>
            </a:r>
            <a:r>
              <a:rPr lang="en-US" sz="2800" dirty="0"/>
              <a:t> </a:t>
            </a:r>
            <a:r>
              <a:rPr lang="en-US" sz="2800" dirty="0" err="1"/>
              <a:t>pasukan</a:t>
            </a:r>
            <a:r>
              <a:rPr lang="en-US" sz="2800" dirty="0"/>
              <a:t> </a:t>
            </a:r>
            <a:r>
              <a:rPr lang="en-US" sz="2800" dirty="0" err="1"/>
              <a:t>Kompeni</a:t>
            </a:r>
            <a:r>
              <a:rPr lang="en-US" sz="2800" dirty="0"/>
              <a:t> </a:t>
            </a:r>
            <a:r>
              <a:rPr lang="en-US" sz="2800" dirty="0" err="1"/>
              <a:t>berpatroli</a:t>
            </a:r>
            <a:r>
              <a:rPr lang="en-US" sz="2800" dirty="0"/>
              <a:t> </a:t>
            </a:r>
            <a:r>
              <a:rPr lang="en-US" sz="2800" dirty="0" err="1"/>
              <a:t>sementara</a:t>
            </a:r>
            <a:r>
              <a:rPr lang="en-US" sz="2800" dirty="0"/>
              <a:t> di </a:t>
            </a:r>
            <a:r>
              <a:rPr lang="en-US" sz="2800" dirty="0" err="1"/>
              <a:t>sisi</a:t>
            </a:r>
            <a:r>
              <a:rPr lang="en-US" sz="2800" dirty="0"/>
              <a:t> </a:t>
            </a:r>
            <a:r>
              <a:rPr lang="en-US" sz="2800" dirty="0" err="1"/>
              <a:t>timur</a:t>
            </a:r>
            <a:r>
              <a:rPr lang="en-US" sz="2800" dirty="0"/>
              <a:t> </a:t>
            </a:r>
            <a:r>
              <a:rPr lang="en-US" sz="2800" dirty="0" err="1"/>
              <a:t>Cisadane</a:t>
            </a:r>
            <a:r>
              <a:rPr lang="en-US" sz="2800" dirty="0"/>
              <a:t> </a:t>
            </a:r>
            <a:r>
              <a:rPr lang="en-US" sz="2800" dirty="0" err="1"/>
              <a:t>berpatroli</a:t>
            </a:r>
            <a:r>
              <a:rPr lang="en-US" sz="2800" dirty="0"/>
              <a:t> </a:t>
            </a:r>
            <a:r>
              <a:rPr lang="en-US" sz="2800" dirty="0" err="1"/>
              <a:t>tiga</a:t>
            </a:r>
            <a:r>
              <a:rPr lang="en-US" sz="2800" dirty="0"/>
              <a:t> </a:t>
            </a:r>
            <a:r>
              <a:rPr lang="en-US" sz="2800" dirty="0" err="1"/>
              <a:t>kompi</a:t>
            </a:r>
            <a:r>
              <a:rPr lang="en-US" sz="2800" dirty="0"/>
              <a:t>. </a:t>
            </a:r>
            <a:r>
              <a:rPr lang="en-US" sz="2800" dirty="0" err="1"/>
              <a:t>Hampir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komandannya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etnis</a:t>
            </a:r>
            <a:r>
              <a:rPr lang="en-US" sz="2800" dirty="0"/>
              <a:t> </a:t>
            </a:r>
            <a:r>
              <a:rPr lang="en-US" sz="2800" dirty="0" err="1"/>
              <a:t>Jawa</a:t>
            </a:r>
            <a:r>
              <a:rPr lang="en-US" sz="2800" dirty="0"/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3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71" y="5706961"/>
            <a:ext cx="109728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err="1"/>
              <a:t>Foto</a:t>
            </a:r>
            <a:r>
              <a:rPr lang="en-US" sz="2400" dirty="0"/>
              <a:t> Sungai </a:t>
            </a:r>
            <a:r>
              <a:rPr lang="en-US" sz="2400" dirty="0" err="1"/>
              <a:t>Cisadane</a:t>
            </a:r>
            <a:r>
              <a:rPr lang="en-US" sz="2400" dirty="0"/>
              <a:t> </a:t>
            </a:r>
            <a:r>
              <a:rPr lang="en-US" sz="2400" dirty="0" err="1" smtClean="0"/>
              <a:t>tampak</a:t>
            </a:r>
            <a:r>
              <a:rPr lang="en-US" sz="2400" dirty="0" smtClean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 smtClean="0"/>
              <a:t>tahun</a:t>
            </a:r>
            <a:r>
              <a:rPr lang="en-US" sz="2400" dirty="0" smtClean="0"/>
              <a:t> </a:t>
            </a:r>
            <a:r>
              <a:rPr lang="en-US" sz="2400" dirty="0"/>
              <a:t>1940, </a:t>
            </a:r>
            <a:r>
              <a:rPr lang="en-US" sz="2400" dirty="0" err="1" smtClean="0"/>
              <a:t>Sumber</a:t>
            </a:r>
            <a:r>
              <a:rPr lang="en-US" sz="2400" dirty="0" smtClean="0"/>
              <a:t>: KITLV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961" y="195980"/>
            <a:ext cx="10020755" cy="5636675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976851" y="456534"/>
            <a:ext cx="3018503" cy="5088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000" b="1" dirty="0" err="1"/>
              <a:t>Benteng</a:t>
            </a:r>
            <a:r>
              <a:rPr lang="en-US" sz="2000" b="1" dirty="0"/>
              <a:t> Makassar </a:t>
            </a:r>
            <a:r>
              <a:rPr lang="en-US" sz="2000" b="1" dirty="0" err="1"/>
              <a:t>ini</a:t>
            </a:r>
            <a:r>
              <a:rPr lang="en-US" sz="2000" b="1" dirty="0"/>
              <a:t> </a:t>
            </a:r>
            <a:r>
              <a:rPr lang="en-US" sz="2000" b="1" dirty="0" err="1"/>
              <a:t>terhubung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hampir</a:t>
            </a:r>
            <a:r>
              <a:rPr lang="en-US" sz="2000" b="1" dirty="0"/>
              <a:t> </a:t>
            </a:r>
            <a:r>
              <a:rPr lang="en-US" sz="2000" b="1" dirty="0" err="1"/>
              <a:t>seluruh</a:t>
            </a:r>
            <a:r>
              <a:rPr lang="en-US" sz="2000" b="1" dirty="0"/>
              <a:t> </a:t>
            </a:r>
            <a:r>
              <a:rPr lang="en-US" sz="2000" b="1" dirty="0" err="1"/>
              <a:t>wilayah</a:t>
            </a:r>
            <a:r>
              <a:rPr lang="en-US" sz="2000" b="1" dirty="0"/>
              <a:t> </a:t>
            </a:r>
            <a:r>
              <a:rPr lang="en-US" sz="2000" b="1" dirty="0" err="1"/>
              <a:t>Tangerang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</a:t>
            </a:r>
            <a:r>
              <a:rPr lang="en-US" sz="2000" b="1" dirty="0" err="1"/>
              <a:t>jalur</a:t>
            </a:r>
            <a:r>
              <a:rPr lang="en-US" sz="2000" b="1" dirty="0"/>
              <a:t> </a:t>
            </a:r>
            <a:r>
              <a:rPr lang="en-US" sz="2000" b="1" dirty="0" err="1"/>
              <a:t>sungai</a:t>
            </a:r>
            <a:r>
              <a:rPr lang="en-US" sz="2000" b="1" dirty="0"/>
              <a:t> </a:t>
            </a:r>
            <a:r>
              <a:rPr lang="en-US" sz="2000" b="1" dirty="0" err="1"/>
              <a:t>Cisadane</a:t>
            </a:r>
            <a:r>
              <a:rPr lang="en-US" sz="2000" b="1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jalur</a:t>
            </a:r>
            <a:r>
              <a:rPr lang="en-US" sz="2000" dirty="0"/>
              <a:t> </a:t>
            </a:r>
            <a:r>
              <a:rPr lang="en-US" sz="2000" dirty="0" err="1"/>
              <a:t>darat</a:t>
            </a:r>
            <a:r>
              <a:rPr lang="en-US" sz="2000" dirty="0"/>
              <a:t> yang </a:t>
            </a:r>
            <a:r>
              <a:rPr lang="en-US" sz="2000" dirty="0" err="1"/>
              <a:t>terhubung</a:t>
            </a:r>
            <a:r>
              <a:rPr lang="en-US" sz="2000" dirty="0"/>
              <a:t> </a:t>
            </a:r>
            <a:r>
              <a:rPr lang="en-US" sz="2000" dirty="0" err="1"/>
              <a:t>langsung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Kastil</a:t>
            </a:r>
            <a:r>
              <a:rPr lang="en-US" sz="2000" dirty="0"/>
              <a:t> Batavia </a:t>
            </a:r>
            <a:r>
              <a:rPr lang="en-US" sz="2000" dirty="0" err="1"/>
              <a:t>Kompeni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memudahkan</a:t>
            </a:r>
            <a:r>
              <a:rPr lang="en-US" sz="2000" dirty="0"/>
              <a:t> </a:t>
            </a:r>
            <a:r>
              <a:rPr lang="en-US" sz="2000" dirty="0" err="1"/>
              <a:t>mobilisasi</a:t>
            </a:r>
            <a:r>
              <a:rPr lang="en-US" sz="2000" dirty="0"/>
              <a:t> </a:t>
            </a:r>
            <a:r>
              <a:rPr lang="en-US" sz="2000" dirty="0" err="1"/>
              <a:t>pasukan</a:t>
            </a:r>
            <a:r>
              <a:rPr lang="en-US" sz="2000" dirty="0"/>
              <a:t>, </a:t>
            </a:r>
            <a:r>
              <a:rPr lang="en-US" sz="2000" dirty="0" err="1"/>
              <a:t>persenjataan</a:t>
            </a:r>
            <a:r>
              <a:rPr lang="en-US" sz="2000" dirty="0"/>
              <a:t>, </a:t>
            </a:r>
            <a:r>
              <a:rPr lang="en-US" sz="2000" dirty="0" err="1"/>
              <a:t>logistik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surat</a:t>
            </a:r>
            <a:r>
              <a:rPr lang="en-US" sz="2000" dirty="0"/>
              <a:t> </a:t>
            </a:r>
            <a:r>
              <a:rPr lang="en-US" sz="2000" dirty="0" err="1"/>
              <a:t>menyurat</a:t>
            </a:r>
            <a:r>
              <a:rPr lang="en-US" sz="2000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733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1247" y="6118997"/>
            <a:ext cx="7948930" cy="52832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500" spc="-10" dirty="0">
                <a:latin typeface="Calibri"/>
                <a:cs typeface="Calibri"/>
              </a:rPr>
              <a:t>Pemandangan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Fort</a:t>
            </a:r>
            <a:r>
              <a:rPr sz="1500" spc="-25" dirty="0">
                <a:latin typeface="Calibri"/>
                <a:cs typeface="Calibri"/>
              </a:rPr>
              <a:t> Tangerang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atau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dikenal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juga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sebagai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Benteng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Makassar.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Dilukis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oleh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Johannes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Rach,</a:t>
            </a:r>
            <a:endParaRPr sz="1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dirty="0">
                <a:latin typeface="Calibri"/>
                <a:cs typeface="Calibri"/>
              </a:rPr>
              <a:t>seniman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asal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Denmark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yang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bertugas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di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VOC.</a:t>
            </a:r>
            <a:endParaRPr sz="15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2265" y="-29508"/>
            <a:ext cx="8597392" cy="6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89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Fungsi</a:t>
            </a:r>
            <a:r>
              <a:rPr b="1" dirty="0"/>
              <a:t> </a:t>
            </a:r>
            <a:r>
              <a:rPr b="1" dirty="0" err="1" smtClean="0"/>
              <a:t>Sipil</a:t>
            </a:r>
            <a:r>
              <a:rPr b="1" dirty="0" smtClean="0"/>
              <a:t> </a:t>
            </a:r>
            <a:r>
              <a:rPr b="1" dirty="0" err="1"/>
              <a:t>dan</a:t>
            </a:r>
            <a:r>
              <a:rPr b="1" dirty="0"/>
              <a:t> </a:t>
            </a:r>
            <a:r>
              <a:rPr b="1" dirty="0" err="1"/>
              <a:t>Administratif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138" y="1600201"/>
            <a:ext cx="9928261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Berperan</a:t>
            </a:r>
            <a:r>
              <a:rPr sz="2800" dirty="0"/>
              <a:t> </a:t>
            </a:r>
            <a:r>
              <a:rPr sz="2800" dirty="0" err="1"/>
              <a:t>sebagai</a:t>
            </a:r>
            <a:r>
              <a:rPr sz="2800" dirty="0"/>
              <a:t> </a:t>
            </a:r>
            <a:r>
              <a:rPr sz="2800" dirty="0" err="1"/>
              <a:t>militerisch</a:t>
            </a:r>
            <a:r>
              <a:rPr sz="2800" dirty="0"/>
              <a:t> </a:t>
            </a:r>
            <a:r>
              <a:rPr sz="2800" dirty="0" err="1"/>
              <a:t>bestuur</a:t>
            </a:r>
            <a:r>
              <a:rPr sz="2800" dirty="0"/>
              <a:t> (</a:t>
            </a:r>
            <a:r>
              <a:rPr sz="2800" dirty="0" err="1"/>
              <a:t>pemerintahan</a:t>
            </a:r>
            <a:r>
              <a:rPr sz="2800" dirty="0"/>
              <a:t> </a:t>
            </a:r>
            <a:r>
              <a:rPr sz="2800" dirty="0" err="1"/>
              <a:t>militer</a:t>
            </a:r>
            <a:r>
              <a:rPr sz="2800" dirty="0"/>
              <a:t>).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Mengatur</a:t>
            </a:r>
            <a:r>
              <a:rPr sz="2800" dirty="0"/>
              <a:t> </a:t>
            </a:r>
            <a:r>
              <a:rPr sz="2800" dirty="0" err="1"/>
              <a:t>pajak</a:t>
            </a:r>
            <a:r>
              <a:rPr sz="2800" dirty="0"/>
              <a:t>, </a:t>
            </a:r>
            <a:r>
              <a:rPr sz="2800" dirty="0" err="1"/>
              <a:t>jalan</a:t>
            </a:r>
            <a:r>
              <a:rPr sz="2800" dirty="0"/>
              <a:t>, </a:t>
            </a:r>
            <a:r>
              <a:rPr sz="2800" dirty="0" err="1"/>
              <a:t>pos</a:t>
            </a:r>
            <a:r>
              <a:rPr sz="2800" dirty="0"/>
              <a:t>, </a:t>
            </a:r>
            <a:r>
              <a:rPr sz="2800" dirty="0" err="1"/>
              <a:t>stabilisasi</a:t>
            </a:r>
            <a:r>
              <a:rPr sz="2800" dirty="0"/>
              <a:t> </a:t>
            </a:r>
            <a:r>
              <a:rPr sz="2800" dirty="0" err="1"/>
              <a:t>pangan</a:t>
            </a:r>
            <a:r>
              <a:rPr sz="2800" dirty="0"/>
              <a:t>, </a:t>
            </a:r>
            <a:r>
              <a:rPr sz="2800" dirty="0" err="1"/>
              <a:t>dan</a:t>
            </a:r>
            <a:r>
              <a:rPr sz="2800" dirty="0"/>
              <a:t> </a:t>
            </a:r>
            <a:r>
              <a:rPr sz="2800" dirty="0" err="1"/>
              <a:t>keamanan</a:t>
            </a:r>
            <a:r>
              <a:rPr sz="2800" dirty="0"/>
              <a:t> </a:t>
            </a:r>
            <a:r>
              <a:rPr sz="2800" dirty="0" err="1"/>
              <a:t>sipil</a:t>
            </a:r>
            <a:r>
              <a:rPr sz="2800" dirty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Mempekerjakan</a:t>
            </a:r>
            <a:r>
              <a:rPr sz="2800" dirty="0"/>
              <a:t> </a:t>
            </a:r>
            <a:r>
              <a:rPr sz="2800" dirty="0" err="1"/>
              <a:t>ratusan</a:t>
            </a:r>
            <a:r>
              <a:rPr sz="2800" dirty="0"/>
              <a:t> </a:t>
            </a:r>
            <a:r>
              <a:rPr sz="2800" dirty="0" err="1"/>
              <a:t>budak</a:t>
            </a:r>
            <a:r>
              <a:rPr sz="2800" dirty="0"/>
              <a:t> </a:t>
            </a:r>
            <a:r>
              <a:rPr sz="2800" dirty="0" err="1"/>
              <a:t>untuk</a:t>
            </a:r>
            <a:r>
              <a:rPr sz="2800" dirty="0"/>
              <a:t> </a:t>
            </a:r>
            <a:r>
              <a:rPr sz="2800" dirty="0" err="1"/>
              <a:t>proyek</a:t>
            </a:r>
            <a:r>
              <a:rPr sz="2800" dirty="0"/>
              <a:t> </a:t>
            </a:r>
            <a:r>
              <a:rPr sz="2800" dirty="0" err="1"/>
              <a:t>infrastruktur</a:t>
            </a:r>
            <a:r>
              <a:rPr sz="2800" dirty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tempat</a:t>
            </a:r>
            <a:r>
              <a:rPr sz="2800" dirty="0"/>
              <a:t> </a:t>
            </a:r>
            <a:r>
              <a:rPr sz="2800" dirty="0" err="1"/>
              <a:t>suaka</a:t>
            </a:r>
            <a:r>
              <a:rPr sz="2800" dirty="0"/>
              <a:t> </a:t>
            </a:r>
            <a:r>
              <a:rPr sz="2800" dirty="0" err="1"/>
              <a:t>bagi</a:t>
            </a:r>
            <a:r>
              <a:rPr sz="2800" dirty="0"/>
              <a:t> </a:t>
            </a:r>
            <a:r>
              <a:rPr sz="2800" dirty="0" err="1"/>
              <a:t>warga</a:t>
            </a:r>
            <a:r>
              <a:rPr sz="2800" dirty="0"/>
              <a:t> </a:t>
            </a:r>
            <a:r>
              <a:rPr sz="2800" dirty="0" err="1"/>
              <a:t>sipil</a:t>
            </a:r>
            <a:r>
              <a:rPr sz="2800" dirty="0"/>
              <a:t> (148 orang </a:t>
            </a:r>
            <a:r>
              <a:rPr sz="2800" dirty="0" err="1"/>
              <a:t>Jawa</a:t>
            </a:r>
            <a:r>
              <a:rPr sz="2800" dirty="0"/>
              <a:t> &amp; Bali, 1682).</a:t>
            </a:r>
          </a:p>
        </p:txBody>
      </p:sp>
      <p:sp>
        <p:nvSpPr>
          <p:cNvPr id="4" name="Rectangle 3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138" y="1600201"/>
            <a:ext cx="992826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Benteng</a:t>
            </a:r>
            <a:r>
              <a:rPr lang="en-US" sz="2800" dirty="0"/>
              <a:t> Makassar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/>
              <a:t>tempat</a:t>
            </a:r>
            <a:r>
              <a:rPr lang="en-US" sz="2800" dirty="0"/>
              <a:t> </a:t>
            </a:r>
            <a:r>
              <a:rPr lang="en-US" sz="2800" dirty="0" err="1"/>
              <a:t>perlindungan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yang </a:t>
            </a:r>
            <a:r>
              <a:rPr lang="en-US" sz="2800" dirty="0" err="1"/>
              <a:t>mencari</a:t>
            </a:r>
            <a:r>
              <a:rPr lang="en-US" sz="2800" dirty="0"/>
              <a:t> </a:t>
            </a:r>
            <a:r>
              <a:rPr lang="en-US" sz="2800" dirty="0" err="1"/>
              <a:t>suaka</a:t>
            </a:r>
            <a:r>
              <a:rPr lang="en-US" sz="2800" dirty="0"/>
              <a:t> </a:t>
            </a:r>
            <a:r>
              <a:rPr lang="en-US" sz="2800" dirty="0" err="1"/>
              <a:t>politik</a:t>
            </a:r>
            <a:r>
              <a:rPr lang="en-US" sz="2800" dirty="0"/>
              <a:t>, </a:t>
            </a:r>
            <a:r>
              <a:rPr lang="en-US" sz="2800" dirty="0" err="1"/>
              <a:t>terutama</a:t>
            </a:r>
            <a:r>
              <a:rPr lang="en-US" sz="2800" dirty="0"/>
              <a:t> </a:t>
            </a:r>
            <a:r>
              <a:rPr lang="en-US" sz="2800" dirty="0" err="1"/>
              <a:t>penduduk</a:t>
            </a:r>
            <a:r>
              <a:rPr lang="en-US" sz="2800" dirty="0"/>
              <a:t> </a:t>
            </a:r>
            <a:r>
              <a:rPr lang="en-US" sz="2800" dirty="0" err="1"/>
              <a:t>Tangerang</a:t>
            </a:r>
            <a:r>
              <a:rPr lang="en-US" sz="2800" dirty="0"/>
              <a:t> yang </a:t>
            </a:r>
            <a:r>
              <a:rPr lang="en-US" sz="2800" dirty="0" err="1"/>
              <a:t>daerahnya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bulan-bulanan</a:t>
            </a:r>
            <a:r>
              <a:rPr lang="en-US" sz="2800" dirty="0"/>
              <a:t> </a:t>
            </a:r>
            <a:r>
              <a:rPr lang="en-US" sz="2800" dirty="0" err="1"/>
              <a:t>milisi</a:t>
            </a:r>
            <a:r>
              <a:rPr lang="en-US" sz="2800" dirty="0"/>
              <a:t> Sultan </a:t>
            </a:r>
            <a:r>
              <a:rPr lang="en-US" sz="2800" dirty="0" err="1"/>
              <a:t>Ageng</a:t>
            </a:r>
            <a:r>
              <a:rPr lang="en-US" sz="2800" dirty="0"/>
              <a:t> </a:t>
            </a:r>
            <a:r>
              <a:rPr lang="en-US" sz="2800" dirty="0" err="1"/>
              <a:t>Tirtayasa</a:t>
            </a:r>
            <a:r>
              <a:rPr lang="en-US" sz="2800" dirty="0"/>
              <a:t>. Hal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tercermin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insiden</a:t>
            </a:r>
            <a:r>
              <a:rPr lang="en-US" sz="2800" dirty="0"/>
              <a:t> yang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padatanggal</a:t>
            </a:r>
            <a:r>
              <a:rPr lang="en-US" sz="2800" dirty="0"/>
              <a:t> 14 April 1682 </a:t>
            </a:r>
            <a:r>
              <a:rPr lang="en-US" sz="2800" dirty="0" err="1"/>
              <a:t>bahwa</a:t>
            </a:r>
            <a:r>
              <a:rPr lang="en-US" sz="2800" dirty="0"/>
              <a:t> 148 orang (</a:t>
            </a:r>
            <a:r>
              <a:rPr lang="en-US" sz="2800" dirty="0" err="1"/>
              <a:t>Jawa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Bali) </a:t>
            </a:r>
            <a:r>
              <a:rPr lang="en-US" sz="2800" dirty="0" err="1"/>
              <a:t>termasuk</a:t>
            </a:r>
            <a:r>
              <a:rPr lang="en-US" sz="2800" dirty="0"/>
              <a:t> </a:t>
            </a:r>
            <a:r>
              <a:rPr lang="en-US" sz="2800" dirty="0" err="1"/>
              <a:t>anak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istri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Lengkong</a:t>
            </a:r>
            <a:r>
              <a:rPr lang="en-US" sz="2800" dirty="0"/>
              <a:t>, </a:t>
            </a:r>
            <a:r>
              <a:rPr lang="en-US" sz="2800" dirty="0" err="1"/>
              <a:t>Bandocang</a:t>
            </a:r>
            <a:r>
              <a:rPr lang="en-US" sz="2800" dirty="0"/>
              <a:t>, </a:t>
            </a:r>
            <a:r>
              <a:rPr lang="en-US" sz="2800" dirty="0" err="1"/>
              <a:t>Cikokol</a:t>
            </a:r>
            <a:r>
              <a:rPr lang="en-US" sz="2800" dirty="0"/>
              <a:t>, </a:t>
            </a:r>
            <a:r>
              <a:rPr lang="en-US" sz="2800" dirty="0" err="1"/>
              <a:t>Babakan</a:t>
            </a:r>
            <a:r>
              <a:rPr lang="en-US" sz="2800" dirty="0"/>
              <a:t> </a:t>
            </a:r>
            <a:r>
              <a:rPr lang="en-US" sz="2800" dirty="0" err="1"/>
              <a:t>datang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markas</a:t>
            </a:r>
            <a:r>
              <a:rPr lang="en-US" sz="2800" dirty="0"/>
              <a:t> </a:t>
            </a:r>
            <a:r>
              <a:rPr lang="en-US" sz="2800" dirty="0" err="1"/>
              <a:t>Kompeni</a:t>
            </a:r>
            <a:r>
              <a:rPr lang="en-US" sz="2800" dirty="0"/>
              <a:t> di </a:t>
            </a:r>
            <a:r>
              <a:rPr lang="en-US" sz="2800" dirty="0" err="1"/>
              <a:t>Tangerang</a:t>
            </a:r>
            <a:r>
              <a:rPr lang="en-US" sz="2800" dirty="0"/>
              <a:t> (D.R. 14.6.1682).</a:t>
            </a:r>
          </a:p>
        </p:txBody>
      </p:sp>
      <p:sp>
        <p:nvSpPr>
          <p:cNvPr id="4" name="Rectangle 3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2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Infrastruktur</a:t>
            </a:r>
            <a:r>
              <a:rPr b="1" dirty="0"/>
              <a:t> </a:t>
            </a:r>
            <a:r>
              <a:rPr b="1" dirty="0" err="1"/>
              <a:t>dan</a:t>
            </a:r>
            <a:r>
              <a:rPr b="1" dirty="0"/>
              <a:t> </a:t>
            </a:r>
            <a:r>
              <a:rPr b="1" dirty="0" err="1"/>
              <a:t>Logistik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640" y="1600201"/>
            <a:ext cx="99060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VOC </a:t>
            </a:r>
            <a:r>
              <a:rPr sz="2800" dirty="0" err="1"/>
              <a:t>membangun</a:t>
            </a:r>
            <a:r>
              <a:rPr sz="2800" dirty="0"/>
              <a:t> </a:t>
            </a:r>
            <a:r>
              <a:rPr sz="2800" dirty="0" err="1"/>
              <a:t>jaringan</a:t>
            </a:r>
            <a:r>
              <a:rPr sz="2800" dirty="0"/>
              <a:t> </a:t>
            </a:r>
            <a:r>
              <a:rPr sz="2800" dirty="0" err="1"/>
              <a:t>jalan</a:t>
            </a:r>
            <a:r>
              <a:rPr sz="2800" dirty="0"/>
              <a:t> </a:t>
            </a:r>
            <a:r>
              <a:rPr sz="2800" dirty="0" err="1"/>
              <a:t>strategis</a:t>
            </a:r>
            <a:r>
              <a:rPr sz="2800" dirty="0"/>
              <a:t> </a:t>
            </a:r>
            <a:r>
              <a:rPr sz="2800" dirty="0" err="1"/>
              <a:t>dari</a:t>
            </a:r>
            <a:r>
              <a:rPr sz="2800" dirty="0"/>
              <a:t> Batavia </a:t>
            </a:r>
            <a:r>
              <a:rPr sz="2800" dirty="0" err="1"/>
              <a:t>ke</a:t>
            </a:r>
            <a:r>
              <a:rPr sz="2800" dirty="0"/>
              <a:t> </a:t>
            </a:r>
            <a:r>
              <a:rPr sz="2800" dirty="0" err="1"/>
              <a:t>Benteng</a:t>
            </a:r>
            <a:r>
              <a:rPr sz="2800" dirty="0"/>
              <a:t> Makassar.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Jalur</a:t>
            </a:r>
            <a:r>
              <a:rPr sz="2800" dirty="0"/>
              <a:t> </a:t>
            </a:r>
            <a:r>
              <a:rPr sz="2800" dirty="0" err="1"/>
              <a:t>dihubungkan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Babakan</a:t>
            </a:r>
            <a:r>
              <a:rPr sz="2800" dirty="0"/>
              <a:t>, </a:t>
            </a:r>
            <a:r>
              <a:rPr sz="2800" dirty="0" err="1"/>
              <a:t>Songi</a:t>
            </a:r>
            <a:r>
              <a:rPr sz="2800" dirty="0"/>
              <a:t> </a:t>
            </a:r>
            <a:r>
              <a:rPr sz="2800" dirty="0" err="1"/>
              <a:t>Tiga</a:t>
            </a:r>
            <a:r>
              <a:rPr sz="2800" dirty="0"/>
              <a:t>, </a:t>
            </a:r>
            <a:r>
              <a:rPr sz="2800" dirty="0" err="1"/>
              <a:t>Selapanjang</a:t>
            </a:r>
            <a:r>
              <a:rPr sz="2800" dirty="0"/>
              <a:t>, </a:t>
            </a:r>
            <a:r>
              <a:rPr sz="2800" dirty="0" err="1"/>
              <a:t>Cikokol</a:t>
            </a:r>
            <a:r>
              <a:rPr sz="2800" dirty="0"/>
              <a:t>, </a:t>
            </a:r>
            <a:r>
              <a:rPr sz="2800" dirty="0" err="1"/>
              <a:t>dll</a:t>
            </a:r>
            <a:r>
              <a:rPr sz="2800" dirty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Tujuan</a:t>
            </a:r>
            <a:r>
              <a:rPr sz="2800" dirty="0"/>
              <a:t>: </a:t>
            </a:r>
            <a:r>
              <a:rPr sz="2800" dirty="0" err="1"/>
              <a:t>mempercepat</a:t>
            </a:r>
            <a:r>
              <a:rPr sz="2800" dirty="0"/>
              <a:t> </a:t>
            </a:r>
            <a:r>
              <a:rPr sz="2800" dirty="0" err="1"/>
              <a:t>mobilisasi</a:t>
            </a:r>
            <a:r>
              <a:rPr sz="2800" dirty="0"/>
              <a:t> </a:t>
            </a:r>
            <a:r>
              <a:rPr sz="2800" dirty="0" err="1"/>
              <a:t>pasukan</a:t>
            </a:r>
            <a:r>
              <a:rPr sz="2800" dirty="0"/>
              <a:t>, </a:t>
            </a:r>
            <a:r>
              <a:rPr sz="2800" dirty="0" err="1"/>
              <a:t>logistik</a:t>
            </a:r>
            <a:r>
              <a:rPr sz="2800" dirty="0"/>
              <a:t>, </a:t>
            </a:r>
            <a:r>
              <a:rPr sz="2800" dirty="0" err="1"/>
              <a:t>dan</a:t>
            </a:r>
            <a:r>
              <a:rPr sz="2800" dirty="0"/>
              <a:t> </a:t>
            </a:r>
            <a:r>
              <a:rPr sz="2800" dirty="0" err="1"/>
              <a:t>persenjataan</a:t>
            </a:r>
            <a:r>
              <a:rPr sz="28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640" y="1600201"/>
            <a:ext cx="99060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 sz="1800"/>
            </a:pP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pembuatan</a:t>
            </a:r>
            <a:r>
              <a:rPr lang="en-US" sz="2400" dirty="0"/>
              <a:t> </a:t>
            </a:r>
            <a:r>
              <a:rPr lang="en-US" sz="2400" dirty="0" err="1"/>
              <a:t>jalan</a:t>
            </a:r>
            <a:r>
              <a:rPr lang="en-US" sz="2400" dirty="0"/>
              <a:t>, </a:t>
            </a:r>
            <a:r>
              <a:rPr lang="en-US" sz="2400" dirty="0" err="1"/>
              <a:t>misalnya</a:t>
            </a:r>
            <a:r>
              <a:rPr lang="en-US" sz="2400" dirty="0"/>
              <a:t>, </a:t>
            </a:r>
            <a:r>
              <a:rPr lang="en-US" sz="2400" dirty="0" err="1"/>
              <a:t>Benteng</a:t>
            </a:r>
            <a:r>
              <a:rPr lang="en-US" sz="2400" dirty="0"/>
              <a:t> Makassar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melaporkan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budak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.  </a:t>
            </a:r>
            <a:endParaRPr lang="en-US" sz="2400" dirty="0" smtClean="0"/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lang="en-US" sz="2400" dirty="0" err="1" smtClean="0"/>
              <a:t>Kapten</a:t>
            </a:r>
            <a:r>
              <a:rPr lang="en-US" sz="2400" dirty="0" smtClean="0"/>
              <a:t> </a:t>
            </a:r>
            <a:r>
              <a:rPr lang="en-US" sz="2400" dirty="0" err="1"/>
              <a:t>Egberts</a:t>
            </a:r>
            <a:r>
              <a:rPr lang="en-US" sz="2400" dirty="0"/>
              <a:t>, 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pos</a:t>
            </a:r>
            <a:r>
              <a:rPr lang="en-US" sz="2400" dirty="0"/>
              <a:t> </a:t>
            </a:r>
            <a:r>
              <a:rPr lang="en-US" sz="2400" dirty="0" err="1"/>
              <a:t>pertahanan</a:t>
            </a:r>
            <a:r>
              <a:rPr lang="en-US" sz="2400" dirty="0"/>
              <a:t> </a:t>
            </a:r>
            <a:r>
              <a:rPr lang="en-US" sz="2400" dirty="0" err="1"/>
              <a:t>Kompeni</a:t>
            </a:r>
            <a:r>
              <a:rPr lang="en-US" sz="2400" dirty="0"/>
              <a:t> di </a:t>
            </a:r>
            <a:r>
              <a:rPr lang="en-US" sz="2400" dirty="0" err="1"/>
              <a:t>jalan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Tangerang</a:t>
            </a:r>
            <a:r>
              <a:rPr lang="en-US" sz="2400" dirty="0"/>
              <a:t>, </a:t>
            </a:r>
            <a:r>
              <a:rPr lang="en-US" sz="2400" dirty="0" err="1"/>
              <a:t>mengirim</a:t>
            </a:r>
            <a:r>
              <a:rPr lang="en-US" sz="2400" dirty="0"/>
              <a:t>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Gubernur</a:t>
            </a:r>
            <a:r>
              <a:rPr lang="en-US" sz="2400" dirty="0"/>
              <a:t> </a:t>
            </a:r>
            <a:r>
              <a:rPr lang="en-US" sz="2400" dirty="0" err="1"/>
              <a:t>Jenderal</a:t>
            </a:r>
            <a:r>
              <a:rPr lang="en-US" sz="2400" dirty="0"/>
              <a:t> </a:t>
            </a:r>
            <a:r>
              <a:rPr lang="en-US" sz="2400" dirty="0" err="1"/>
              <a:t>berkenaan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kedatangan</a:t>
            </a:r>
            <a:r>
              <a:rPr lang="en-US" sz="2400" dirty="0"/>
              <a:t> 230 </a:t>
            </a:r>
            <a:r>
              <a:rPr lang="en-US" sz="2400" dirty="0" err="1"/>
              <a:t>budak</a:t>
            </a:r>
            <a:r>
              <a:rPr lang="en-US" sz="2400" dirty="0"/>
              <a:t> </a:t>
            </a:r>
            <a:r>
              <a:rPr lang="en-US" sz="2400" dirty="0" err="1"/>
              <a:t>sewa</a:t>
            </a:r>
            <a:r>
              <a:rPr lang="en-US" sz="2400" dirty="0"/>
              <a:t>. Dan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opsir</a:t>
            </a:r>
            <a:r>
              <a:rPr lang="en-US" sz="2400" dirty="0"/>
              <a:t> </a:t>
            </a:r>
            <a:r>
              <a:rPr lang="en-US" sz="2400" dirty="0" err="1"/>
              <a:t>Ulrigh</a:t>
            </a:r>
            <a:r>
              <a:rPr lang="en-US" sz="2400" dirty="0"/>
              <a:t> Bergh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Gubernur</a:t>
            </a:r>
            <a:r>
              <a:rPr lang="en-US" sz="2400" dirty="0"/>
              <a:t> </a:t>
            </a:r>
            <a:r>
              <a:rPr lang="en-US" sz="2400" dirty="0" err="1"/>
              <a:t>Jenderal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Penggilingan</a:t>
            </a:r>
            <a:r>
              <a:rPr lang="en-US" sz="2400" dirty="0"/>
              <a:t> </a:t>
            </a:r>
            <a:r>
              <a:rPr lang="en-US" sz="2400" dirty="0" err="1"/>
              <a:t>Tebu</a:t>
            </a:r>
            <a:r>
              <a:rPr lang="en-US" sz="2400" dirty="0"/>
              <a:t> </a:t>
            </a:r>
            <a:r>
              <a:rPr lang="en-US" sz="2400" dirty="0" err="1"/>
              <a:t>Tenquas</a:t>
            </a:r>
            <a:r>
              <a:rPr lang="en-US" sz="2400" dirty="0"/>
              <a:t>. (D.R. 17.6.1682).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endParaRPr sz="2000" dirty="0"/>
          </a:p>
        </p:txBody>
      </p:sp>
      <p:sp>
        <p:nvSpPr>
          <p:cNvPr id="4" name="Rectangle 3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81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640" y="1600201"/>
            <a:ext cx="99060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  <a:defRPr sz="1800"/>
            </a:pP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militer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markasnya</a:t>
            </a:r>
            <a:r>
              <a:rPr lang="en-US" sz="2400" dirty="0"/>
              <a:t>, </a:t>
            </a:r>
            <a:r>
              <a:rPr lang="en-US" sz="2400" dirty="0" err="1"/>
              <a:t>Kapten</a:t>
            </a:r>
            <a:r>
              <a:rPr lang="en-US" sz="2400" dirty="0"/>
              <a:t> W. </a:t>
            </a:r>
            <a:r>
              <a:rPr lang="en-US" sz="2400" dirty="0" err="1"/>
              <a:t>Hartsinck</a:t>
            </a:r>
            <a:r>
              <a:rPr lang="en-US" sz="2400" dirty="0"/>
              <a:t> </a:t>
            </a:r>
            <a:r>
              <a:rPr lang="en-US" sz="2400" dirty="0" err="1"/>
              <a:t>meminta</a:t>
            </a:r>
            <a:r>
              <a:rPr lang="en-US" sz="2400" dirty="0"/>
              <a:t> </a:t>
            </a:r>
            <a:r>
              <a:rPr lang="en-US" sz="2400" dirty="0" err="1"/>
              <a:t>Kompeni</a:t>
            </a:r>
            <a:r>
              <a:rPr lang="en-US" sz="2400" dirty="0"/>
              <a:t> </a:t>
            </a:r>
            <a:r>
              <a:rPr lang="en-US" sz="2400" dirty="0" err="1"/>
              <a:t>mengirim</a:t>
            </a:r>
            <a:r>
              <a:rPr lang="en-US" sz="2400" dirty="0"/>
              <a:t>: </a:t>
            </a:r>
            <a:endParaRPr lang="en-US" sz="2400" dirty="0" smtClean="0"/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lang="en-US" sz="2400" dirty="0" smtClean="0"/>
              <a:t>6 </a:t>
            </a:r>
            <a:r>
              <a:rPr lang="en-US" sz="2400" dirty="0"/>
              <a:t>last </a:t>
            </a:r>
            <a:r>
              <a:rPr lang="en-US" sz="2400" dirty="0" err="1"/>
              <a:t>beras</a:t>
            </a:r>
            <a:r>
              <a:rPr lang="en-US" sz="2400" dirty="0"/>
              <a:t>, 50 tong </a:t>
            </a:r>
            <a:r>
              <a:rPr lang="en-US" sz="2400" dirty="0" err="1"/>
              <a:t>mesiu</a:t>
            </a:r>
            <a:r>
              <a:rPr lang="en-US" sz="2400" dirty="0"/>
              <a:t>, 1500 </a:t>
            </a:r>
            <a:r>
              <a:rPr lang="en-US" sz="2400" dirty="0" err="1"/>
              <a:t>ikan</a:t>
            </a:r>
            <a:r>
              <a:rPr lang="en-US" sz="2400" dirty="0"/>
              <a:t> </a:t>
            </a:r>
            <a:r>
              <a:rPr lang="en-US" sz="2400" dirty="0" err="1"/>
              <a:t>kering</a:t>
            </a:r>
            <a:r>
              <a:rPr lang="en-US" sz="2400" dirty="0"/>
              <a:t>, 10 tong arak </a:t>
            </a:r>
            <a:r>
              <a:rPr lang="en-US" sz="2400" dirty="0" err="1"/>
              <a:t>api</a:t>
            </a:r>
            <a:r>
              <a:rPr lang="en-US" sz="2400" dirty="0"/>
              <a:t>, ½ tong </a:t>
            </a:r>
            <a:r>
              <a:rPr lang="en-US" sz="2400" dirty="0" err="1"/>
              <a:t>anggur</a:t>
            </a:r>
            <a:r>
              <a:rPr lang="en-US" sz="2400" dirty="0"/>
              <a:t>, 5 tong </a:t>
            </a:r>
            <a:r>
              <a:rPr lang="en-US" sz="2400" dirty="0" err="1"/>
              <a:t>lemak</a:t>
            </a:r>
            <a:r>
              <a:rPr lang="en-US" sz="2400" dirty="0"/>
              <a:t> (</a:t>
            </a:r>
            <a:r>
              <a:rPr lang="en-US" sz="2400" dirty="0" err="1"/>
              <a:t>babi</a:t>
            </a:r>
            <a:r>
              <a:rPr lang="en-US" sz="2400" dirty="0"/>
              <a:t>/</a:t>
            </a:r>
            <a:r>
              <a:rPr lang="en-US" sz="2400" dirty="0" err="1"/>
              <a:t>ikan</a:t>
            </a:r>
            <a:r>
              <a:rPr lang="en-US" sz="2400" dirty="0"/>
              <a:t> </a:t>
            </a:r>
            <a:r>
              <a:rPr lang="en-US" sz="2400" dirty="0" err="1"/>
              <a:t>paus</a:t>
            </a:r>
            <a:r>
              <a:rPr lang="en-US" sz="2400" dirty="0"/>
              <a:t>), 1 tong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Belanda</a:t>
            </a:r>
            <a:r>
              <a:rPr lang="en-US" sz="2400" dirty="0"/>
              <a:t>, 30 </a:t>
            </a:r>
            <a:r>
              <a:rPr lang="en-US" sz="2400" dirty="0" err="1"/>
              <a:t>lempeng</a:t>
            </a:r>
            <a:r>
              <a:rPr lang="en-US" sz="2400" dirty="0"/>
              <a:t> </a:t>
            </a:r>
            <a:r>
              <a:rPr lang="en-US" sz="2400" dirty="0" err="1"/>
              <a:t>mentega</a:t>
            </a:r>
            <a:r>
              <a:rPr lang="en-US" sz="2400" dirty="0"/>
              <a:t> </a:t>
            </a:r>
            <a:r>
              <a:rPr lang="en-US" sz="2400" dirty="0" err="1"/>
              <a:t>Belanda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3 </a:t>
            </a:r>
            <a:r>
              <a:rPr lang="en-US" sz="2400" dirty="0" err="1"/>
              <a:t>gerobak</a:t>
            </a:r>
            <a:r>
              <a:rPr lang="en-US" sz="2400" dirty="0"/>
              <a:t> </a:t>
            </a:r>
            <a:r>
              <a:rPr lang="en-US" sz="2400" dirty="0" err="1" smtClean="0"/>
              <a:t>batu</a:t>
            </a:r>
            <a:r>
              <a:rPr lang="en-US" sz="2400" dirty="0" smtClean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lang="en-US" sz="2400" dirty="0" err="1" smtClean="0"/>
              <a:t>Barang-barang</a:t>
            </a:r>
            <a:r>
              <a:rPr lang="en-US" sz="2400" dirty="0" smtClean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dikirim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markas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Kompeni</a:t>
            </a:r>
            <a:r>
              <a:rPr lang="en-US" sz="2400" dirty="0"/>
              <a:t> di Batavia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Tangerang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gerobak</a:t>
            </a:r>
            <a:r>
              <a:rPr lang="en-US" sz="2400" dirty="0"/>
              <a:t> yang </a:t>
            </a:r>
            <a:r>
              <a:rPr lang="en-US" sz="2400" dirty="0" err="1"/>
              <a:t>ditarik</a:t>
            </a:r>
            <a:r>
              <a:rPr lang="en-US" sz="2400" dirty="0"/>
              <a:t> </a:t>
            </a:r>
            <a:r>
              <a:rPr lang="en-US" sz="2400" dirty="0" err="1"/>
              <a:t>kerbau</a:t>
            </a:r>
            <a:r>
              <a:rPr lang="en-US" sz="2400" dirty="0"/>
              <a:t> (D.R. 26-27.3.1682).</a:t>
            </a:r>
            <a:endParaRPr sz="2000" dirty="0"/>
          </a:p>
        </p:txBody>
      </p:sp>
      <p:sp>
        <p:nvSpPr>
          <p:cNvPr id="4" name="Rectangle 3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59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1053" y="1616709"/>
            <a:ext cx="327342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Peta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Kota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Batavia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yang </a:t>
            </a:r>
            <a:r>
              <a:rPr sz="2000" spc="-10" dirty="0">
                <a:latin typeface="Calibri"/>
                <a:cs typeface="Calibri"/>
              </a:rPr>
              <a:t>diterbitkan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oleh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Homannischen </a:t>
            </a:r>
            <a:r>
              <a:rPr sz="2000" dirty="0">
                <a:latin typeface="Calibri"/>
                <a:cs typeface="Calibri"/>
              </a:rPr>
              <a:t>Erben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1733.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9"/>
              </a:spcBef>
            </a:pPr>
            <a:endParaRPr sz="2000" dirty="0">
              <a:latin typeface="Calibri"/>
              <a:cs typeface="Calibri"/>
            </a:endParaRPr>
          </a:p>
          <a:p>
            <a:pPr marL="12700" marR="217804">
              <a:lnSpc>
                <a:spcPct val="100000"/>
              </a:lnSpc>
            </a:pPr>
            <a:r>
              <a:rPr sz="2000" spc="-25" dirty="0">
                <a:latin typeface="Calibri"/>
                <a:cs typeface="Calibri"/>
              </a:rPr>
              <a:t>Tangerang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berada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kawasan </a:t>
            </a:r>
            <a:r>
              <a:rPr sz="2000" dirty="0">
                <a:latin typeface="Calibri"/>
                <a:cs typeface="Calibri"/>
              </a:rPr>
              <a:t>paling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barat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peta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ini.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31053" y="4360545"/>
            <a:ext cx="290068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Sumber: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Rijksmuseum </a:t>
            </a:r>
            <a:r>
              <a:rPr sz="2000" spc="-20" dirty="0">
                <a:latin typeface="Calibri"/>
                <a:cs typeface="Calibri"/>
              </a:rPr>
              <a:t>Amsterdam/Atlas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Mutual Heritage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2"/>
            <a:ext cx="792683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91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4973"/>
            <a:ext cx="10972800" cy="1143000"/>
          </a:xfrm>
        </p:spPr>
        <p:txBody>
          <a:bodyPr/>
          <a:lstStyle/>
          <a:p>
            <a:r>
              <a:rPr b="1" dirty="0" err="1"/>
              <a:t>Signifikansi</a:t>
            </a:r>
            <a:r>
              <a:rPr b="1" dirty="0"/>
              <a:t> </a:t>
            </a:r>
            <a:r>
              <a:rPr b="1" dirty="0" err="1"/>
              <a:t>Sejarah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080" y="1610033"/>
            <a:ext cx="8910320" cy="21065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Simbol</a:t>
            </a:r>
            <a:r>
              <a:rPr sz="2800" dirty="0"/>
              <a:t> </a:t>
            </a:r>
            <a:r>
              <a:rPr sz="2800" dirty="0" err="1"/>
              <a:t>kekuasaan</a:t>
            </a:r>
            <a:r>
              <a:rPr sz="2800" dirty="0"/>
              <a:t> </a:t>
            </a:r>
            <a:r>
              <a:rPr sz="2800" dirty="0" err="1"/>
              <a:t>dan</a:t>
            </a:r>
            <a:r>
              <a:rPr sz="2800" dirty="0"/>
              <a:t> </a:t>
            </a:r>
            <a:r>
              <a:rPr sz="2800" dirty="0" err="1"/>
              <a:t>dominasi</a:t>
            </a:r>
            <a:r>
              <a:rPr sz="2800" dirty="0"/>
              <a:t> VOC di </a:t>
            </a:r>
            <a:r>
              <a:rPr sz="2800" dirty="0" err="1"/>
              <a:t>Tangerang</a:t>
            </a:r>
            <a:r>
              <a:rPr sz="2800" dirty="0"/>
              <a:t>.</a:t>
            </a:r>
          </a:p>
          <a:p>
            <a:pPr marL="0" indent="0">
              <a:lnSpc>
                <a:spcPct val="150000"/>
              </a:lnSpc>
              <a:buNone/>
              <a:defRPr sz="1800"/>
            </a:pPr>
            <a:r>
              <a:rPr sz="2800" dirty="0"/>
              <a:t>• </a:t>
            </a:r>
            <a:r>
              <a:rPr sz="2800" dirty="0" err="1"/>
              <a:t>Menunjukkan</a:t>
            </a:r>
            <a:r>
              <a:rPr sz="2800" dirty="0"/>
              <a:t> </a:t>
            </a:r>
            <a:r>
              <a:rPr sz="2800" dirty="0" err="1"/>
              <a:t>peran</a:t>
            </a:r>
            <a:r>
              <a:rPr sz="2800" dirty="0"/>
              <a:t> </a:t>
            </a:r>
            <a:r>
              <a:rPr sz="2800" dirty="0" err="1"/>
              <a:t>strategis</a:t>
            </a:r>
            <a:r>
              <a:rPr sz="2800" dirty="0"/>
              <a:t> </a:t>
            </a:r>
            <a:r>
              <a:rPr sz="2800" dirty="0" err="1"/>
              <a:t>Cisadane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perang</a:t>
            </a:r>
            <a:r>
              <a:rPr sz="2800" dirty="0"/>
              <a:t> </a:t>
            </a:r>
            <a:r>
              <a:rPr sz="2800" dirty="0" err="1" smtClean="0"/>
              <a:t>Banten</a:t>
            </a:r>
            <a:r>
              <a:rPr sz="2800" dirty="0" smtClean="0"/>
              <a:t>–VOC</a:t>
            </a:r>
            <a:r>
              <a:rPr lang="en-US" sz="2800" dirty="0"/>
              <a:t>.</a:t>
            </a:r>
            <a:endParaRPr sz="2800" dirty="0"/>
          </a:p>
        </p:txBody>
      </p:sp>
      <p:sp>
        <p:nvSpPr>
          <p:cNvPr id="4" name="Rectangle 3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452" y="2791697"/>
            <a:ext cx="10972800" cy="1143000"/>
          </a:xfrm>
        </p:spPr>
        <p:txBody>
          <a:bodyPr/>
          <a:lstStyle/>
          <a:p>
            <a:r>
              <a:rPr lang="en-US" b="1" dirty="0" err="1" smtClean="0"/>
              <a:t>Terima</a:t>
            </a:r>
            <a:r>
              <a:rPr lang="en-US" b="1" dirty="0" smtClean="0"/>
              <a:t> </a:t>
            </a:r>
            <a:r>
              <a:rPr lang="en-US" b="1" dirty="0" err="1" smtClean="0"/>
              <a:t>Kasih</a:t>
            </a:r>
            <a:endParaRPr b="1" dirty="0"/>
          </a:p>
        </p:txBody>
      </p:sp>
      <p:sp>
        <p:nvSpPr>
          <p:cNvPr id="5" name="Rectangle 4"/>
          <p:cNvSpPr/>
          <p:nvPr/>
        </p:nvSpPr>
        <p:spPr>
          <a:xfrm>
            <a:off x="-71919" y="0"/>
            <a:ext cx="791110" cy="708916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90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680</Words>
  <Application>Microsoft Office PowerPoint</Application>
  <PresentationFormat>Widescreen</PresentationFormat>
  <Paragraphs>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Benteng Makasar:  Pusat Pertahanan VOC di Tangerang</vt:lpstr>
      <vt:lpstr>Latar Belakang</vt:lpstr>
      <vt:lpstr>Fungsi Militer Benteng</vt:lpstr>
      <vt:lpstr>Aktivitas Militer dan Konflik</vt:lpstr>
      <vt:lpstr>PowerPoint Presentation</vt:lpstr>
      <vt:lpstr>Foto Sungai Cisadane tampak atas tahun 1940, Sumber: KITLV</vt:lpstr>
      <vt:lpstr>PowerPoint Presentation</vt:lpstr>
      <vt:lpstr>Fungsi Sipil dan Administratif</vt:lpstr>
      <vt:lpstr>PowerPoint Presentation</vt:lpstr>
      <vt:lpstr>Infrastruktur dan Logistik</vt:lpstr>
      <vt:lpstr>PowerPoint Presentation</vt:lpstr>
      <vt:lpstr>PowerPoint Presentation</vt:lpstr>
      <vt:lpstr>PowerPoint Presentation</vt:lpstr>
      <vt:lpstr>Signifikansi Sejarah</vt:lpstr>
      <vt:lpstr>Terima Kasih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Benteng Makasar:  Pusat Pertahanan VOC di Tangerang</dc:title>
  <dc:subject/>
  <dc:creator/>
  <cp:keywords/>
  <dc:description>generated using python-pptx</dc:description>
  <cp:lastModifiedBy>Microsoft account</cp:lastModifiedBy>
  <cp:revision>11</cp:revision>
  <dcterms:created xsi:type="dcterms:W3CDTF">2013-01-27T09:14:16Z</dcterms:created>
  <dcterms:modified xsi:type="dcterms:W3CDTF">2025-11-13T17:25:45Z</dcterms:modified>
  <cp:category/>
</cp:coreProperties>
</file>